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6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17777500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55831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29218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75223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32317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839405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92780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93154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147881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77183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82257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2845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10629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21871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3538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4074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6" name="Shape 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93296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17831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46680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88252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50717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rot="10800000" flipH="1">
            <a:off x="0" y="3093234"/>
            <a:ext cx="8458200" cy="7124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9" name="Shape 9"/>
          <p:cNvSpPr txBox="1">
            <a:spLocks noGrp="1"/>
          </p:cNvSpPr>
          <p:nvPr>
            <p:ph type="ctrTitle"/>
          </p:nvPr>
        </p:nvSpPr>
        <p:spPr>
          <a:xfrm>
            <a:off x="685800" y="1300757"/>
            <a:ext cx="7772400" cy="1684199"/>
          </a:xfrm>
          <a:prstGeom prst="rect">
            <a:avLst/>
          </a:prstGeom>
        </p:spPr>
        <p:txBody>
          <a:bodyPr lIns="91425" tIns="91425" rIns="91425" b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a:endParaRPr/>
          </a:p>
        </p:txBody>
      </p:sp>
      <p:sp>
        <p:nvSpPr>
          <p:cNvPr id="10" name="Shape 10"/>
          <p:cNvSpPr txBox="1">
            <a:spLocks noGrp="1"/>
          </p:cNvSpPr>
          <p:nvPr>
            <p:ph type="subTitle" idx="1"/>
          </p:nvPr>
        </p:nvSpPr>
        <p:spPr>
          <a:xfrm>
            <a:off x="685800" y="3093357"/>
            <a:ext cx="7772400" cy="712499"/>
          </a:xfrm>
          <a:prstGeom prst="rect">
            <a:avLst/>
          </a:prstGeom>
        </p:spPr>
        <p:txBody>
          <a:bodyPr lIns="91425" tIns="91425" rIns="91425" b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sz="3000" b="1">
                <a:solidFill>
                  <a:schemeClr val="lt2"/>
                </a:solidFill>
              </a:defRPr>
            </a:lvl2pPr>
            <a:lvl3pPr>
              <a:spcBef>
                <a:spcPts val="0"/>
              </a:spcBef>
              <a:buClr>
                <a:schemeClr val="lt2"/>
              </a:buClr>
              <a:buSzPct val="100000"/>
              <a:buNone/>
              <a:defRPr sz="3000" b="1">
                <a:solidFill>
                  <a:schemeClr val="lt2"/>
                </a:solidFill>
              </a:defRPr>
            </a:lvl3pPr>
            <a:lvl4pPr>
              <a:spcBef>
                <a:spcPts val="0"/>
              </a:spcBef>
              <a:buClr>
                <a:schemeClr val="lt2"/>
              </a:buClr>
              <a:buSzPct val="100000"/>
              <a:buNone/>
              <a:defRPr sz="3000" b="1">
                <a:solidFill>
                  <a:schemeClr val="lt2"/>
                </a:solidFill>
              </a:defRPr>
            </a:lvl4pPr>
            <a:lvl5pPr>
              <a:spcBef>
                <a:spcPts val="0"/>
              </a:spcBef>
              <a:buClr>
                <a:schemeClr val="lt2"/>
              </a:buClr>
              <a:buSzPct val="100000"/>
              <a:buNone/>
              <a:defRPr sz="3000" b="1">
                <a:solidFill>
                  <a:schemeClr val="lt2"/>
                </a:solidFill>
              </a:defRPr>
            </a:lvl5pPr>
            <a:lvl6pPr>
              <a:spcBef>
                <a:spcPts val="0"/>
              </a:spcBef>
              <a:buClr>
                <a:schemeClr val="lt2"/>
              </a:buClr>
              <a:buSzPct val="100000"/>
              <a:buNone/>
              <a:defRPr sz="3000" b="1">
                <a:solidFill>
                  <a:schemeClr val="lt2"/>
                </a:solidFill>
              </a:defRPr>
            </a:lvl6pPr>
            <a:lvl7pPr>
              <a:spcBef>
                <a:spcPts val="0"/>
              </a:spcBef>
              <a:buClr>
                <a:schemeClr val="lt2"/>
              </a:buClr>
              <a:buSzPct val="100000"/>
              <a:buNone/>
              <a:defRPr sz="3000" b="1">
                <a:solidFill>
                  <a:schemeClr val="lt2"/>
                </a:solidFill>
              </a:defRPr>
            </a:lvl7pPr>
            <a:lvl8pPr>
              <a:spcBef>
                <a:spcPts val="0"/>
              </a:spcBef>
              <a:buClr>
                <a:schemeClr val="lt2"/>
              </a:buClr>
              <a:buSzPct val="100000"/>
              <a:buNone/>
              <a:defRPr sz="3000" b="1">
                <a:solidFill>
                  <a:schemeClr val="lt2"/>
                </a:solidFill>
              </a:defRPr>
            </a:lvl8pPr>
            <a:lvl9pPr>
              <a:spcBef>
                <a:spcPts val="0"/>
              </a:spcBef>
              <a:buClr>
                <a:schemeClr val="lt2"/>
              </a:buClr>
              <a:buSzPct val="100000"/>
              <a:buNone/>
              <a:defRPr sz="3000" b="1">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1"/>
        <p:cNvGrpSpPr/>
        <p:nvPr/>
      </p:nvGrpSpPr>
      <p:grpSpPr>
        <a:xfrm>
          <a:off x="0" y="0"/>
          <a:ext cx="0" cy="0"/>
          <a:chOff x="0" y="0"/>
          <a:chExt cx="0" cy="0"/>
        </a:xfrm>
      </p:grpSpPr>
      <p:sp>
        <p:nvSpPr>
          <p:cNvPr id="12" name="Shape 1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3" name="Shape 13"/>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460499"/>
            <a:ext cx="8229600" cy="3465299"/>
          </a:xfrm>
          <a:prstGeom prst="rect">
            <a:avLst/>
          </a:prstGeom>
        </p:spPr>
        <p:txBody>
          <a:bodyPr lIns="91425" tIns="91425" rIns="91425" bIns="91425" anchor="t" anchorCtr="0"/>
          <a:lstStyle>
            <a:lvl1pPr>
              <a:spcBef>
                <a:spcPts val="0"/>
              </a:spcBef>
              <a:defRPr sz="1000">
                <a:solidFill>
                  <a:srgbClr val="222222"/>
                </a:solidFill>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7" name="Shape 17"/>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460499"/>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56667" y="1461908"/>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2" name="Shape 22"/>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3"/>
        <p:cNvGrpSpPr/>
        <p:nvPr/>
      </p:nvGrpSpPr>
      <p:grpSpPr>
        <a:xfrm>
          <a:off x="0" y="0"/>
          <a:ext cx="0" cy="0"/>
          <a:chOff x="0" y="0"/>
          <a:chExt cx="0" cy="0"/>
        </a:xfrm>
      </p:grpSpPr>
      <p:sp>
        <p:nvSpPr>
          <p:cNvPr id="24" name="Shape 24"/>
          <p:cNvSpPr/>
          <p:nvPr/>
        </p:nvSpPr>
        <p:spPr>
          <a:xfrm>
            <a:off x="0" y="4406309"/>
            <a:ext cx="8686800" cy="5195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ctr" anchorCtr="0"/>
          <a:lstStyle>
            <a:lvl1pPr>
              <a:spcBef>
                <a:spcPts val="0"/>
              </a:spcBef>
              <a:buClr>
                <a:schemeClr val="lt1"/>
              </a:buClr>
              <a:buSzPct val="100000"/>
              <a:buNone/>
              <a:defRPr sz="2400" b="1">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a:spcBef>
                <a:spcPts val="0"/>
              </a:spcBef>
              <a:buClr>
                <a:schemeClr val="lt1"/>
              </a:buClr>
              <a:buSzPct val="100000"/>
              <a:buNone/>
              <a:defRPr sz="4800" b="1">
                <a:solidFill>
                  <a:schemeClr val="lt1"/>
                </a:solidFill>
              </a:defRPr>
            </a:lvl1pPr>
            <a:lvl2pPr>
              <a:spcBef>
                <a:spcPts val="0"/>
              </a:spcBef>
              <a:buClr>
                <a:schemeClr val="lt1"/>
              </a:buClr>
              <a:buSzPct val="100000"/>
              <a:buNone/>
              <a:defRPr sz="4800" b="1">
                <a:solidFill>
                  <a:schemeClr val="lt1"/>
                </a:solidFill>
              </a:defRPr>
            </a:lvl2pPr>
            <a:lvl3pPr>
              <a:spcBef>
                <a:spcPts val="0"/>
              </a:spcBef>
              <a:buClr>
                <a:schemeClr val="lt1"/>
              </a:buClr>
              <a:buSzPct val="100000"/>
              <a:buNone/>
              <a:defRPr sz="4800" b="1">
                <a:solidFill>
                  <a:schemeClr val="lt1"/>
                </a:solidFill>
              </a:defRPr>
            </a:lvl3pPr>
            <a:lvl4pPr>
              <a:spcBef>
                <a:spcPts val="0"/>
              </a:spcBef>
              <a:buClr>
                <a:schemeClr val="lt1"/>
              </a:buClr>
              <a:buSzPct val="100000"/>
              <a:buNone/>
              <a:defRPr sz="4800" b="1">
                <a:solidFill>
                  <a:schemeClr val="lt1"/>
                </a:solidFill>
              </a:defRPr>
            </a:lvl4pPr>
            <a:lvl5pPr>
              <a:spcBef>
                <a:spcPts val="0"/>
              </a:spcBef>
              <a:buClr>
                <a:schemeClr val="lt1"/>
              </a:buClr>
              <a:buSzPct val="100000"/>
              <a:buNone/>
              <a:defRPr sz="4800" b="1">
                <a:solidFill>
                  <a:schemeClr val="lt1"/>
                </a:solidFill>
              </a:defRPr>
            </a:lvl5pPr>
            <a:lvl6pPr>
              <a:spcBef>
                <a:spcPts val="0"/>
              </a:spcBef>
              <a:buClr>
                <a:schemeClr val="lt1"/>
              </a:buClr>
              <a:buSzPct val="100000"/>
              <a:buNone/>
              <a:defRPr sz="4800" b="1">
                <a:solidFill>
                  <a:schemeClr val="lt1"/>
                </a:solidFill>
              </a:defRPr>
            </a:lvl6pPr>
            <a:lvl7pPr>
              <a:spcBef>
                <a:spcPts val="0"/>
              </a:spcBef>
              <a:buClr>
                <a:schemeClr val="lt1"/>
              </a:buClr>
              <a:buSzPct val="100000"/>
              <a:buNone/>
              <a:defRPr sz="4800" b="1">
                <a:solidFill>
                  <a:schemeClr val="lt1"/>
                </a:solidFill>
              </a:defRPr>
            </a:lvl7pPr>
            <a:lvl8pPr>
              <a:spcBef>
                <a:spcPts val="0"/>
              </a:spcBef>
              <a:buClr>
                <a:schemeClr val="lt1"/>
              </a:buClr>
              <a:buSzPct val="100000"/>
              <a:buNone/>
              <a:defRPr sz="4800" b="1">
                <a:solidFill>
                  <a:schemeClr val="lt1"/>
                </a:solidFill>
              </a:defRPr>
            </a:lvl8pPr>
            <a:lvl9pPr>
              <a:spcBef>
                <a:spcPts val="0"/>
              </a:spcBef>
              <a:buClr>
                <a:schemeClr val="lt1"/>
              </a:buClr>
              <a:buSzPct val="100000"/>
              <a:buNone/>
              <a:defRPr sz="4800" b="1">
                <a:solidFill>
                  <a:schemeClr val="lt1"/>
                </a:solidFill>
              </a:defRPr>
            </a:lvl9pPr>
          </a:lstStyle>
          <a:p>
            <a:endParaRPr/>
          </a:p>
        </p:txBody>
      </p:sp>
      <p:sp>
        <p:nvSpPr>
          <p:cNvPr id="6" name="Shape 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6.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0.jpg"/></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6.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rtl="0">
              <a:spcBef>
                <a:spcPts val="0"/>
              </a:spcBef>
              <a:buNone/>
            </a:pPr>
            <a:r>
              <a:rPr lang="en" sz="3000"/>
              <a:t>Speaking Nearby: Cultural Exchange </a:t>
            </a:r>
          </a:p>
          <a:p>
            <a:pPr>
              <a:spcBef>
                <a:spcPts val="0"/>
              </a:spcBef>
              <a:buNone/>
            </a:pPr>
            <a:r>
              <a:rPr lang="en" sz="3000"/>
              <a:t>in China</a:t>
            </a:r>
          </a:p>
        </p:txBody>
      </p:sp>
      <p:sp>
        <p:nvSpPr>
          <p:cNvPr id="29" name="Shape 29"/>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a:spcBef>
                <a:spcPts val="0"/>
              </a:spcBef>
              <a:buNone/>
            </a:pPr>
            <a:endParaRPr/>
          </a:p>
        </p:txBody>
      </p:sp>
      <p:pic>
        <p:nvPicPr>
          <p:cNvPr id="30" name="Shape 30"/>
          <p:cNvPicPr preferRelativeResize="0"/>
          <p:nvPr/>
        </p:nvPicPr>
        <p:blipFill>
          <a:blip r:embed="rId3">
            <a:alphaModFix/>
          </a:blip>
          <a:stretch>
            <a:fillRect/>
          </a:stretch>
        </p:blipFill>
        <p:spPr>
          <a:xfrm>
            <a:off x="700250" y="1692787"/>
            <a:ext cx="7442049" cy="317027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78"/>
        <p:cNvGrpSpPr/>
        <p:nvPr/>
      </p:nvGrpSpPr>
      <p:grpSpPr>
        <a:xfrm>
          <a:off x="0" y="0"/>
          <a:ext cx="0" cy="0"/>
          <a:chOff x="0" y="0"/>
          <a:chExt cx="0" cy="0"/>
        </a:xfrm>
      </p:grpSpPr>
      <p:pic>
        <p:nvPicPr>
          <p:cNvPr id="79" name="Shape 79"/>
          <p:cNvPicPr preferRelativeResize="0"/>
          <p:nvPr/>
        </p:nvPicPr>
        <p:blipFill rotWithShape="1">
          <a:blip r:embed="rId3">
            <a:alphaModFix/>
          </a:blip>
          <a:srcRect/>
          <a:stretch/>
        </p:blipFill>
        <p:spPr>
          <a:xfrm>
            <a:off x="293178" y="0"/>
            <a:ext cx="8557644" cy="514350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marL="0" marR="0" indent="0" algn="l" rtl="0">
              <a:lnSpc>
                <a:spcPct val="100000"/>
              </a:lnSpc>
              <a:spcBef>
                <a:spcPts val="0"/>
              </a:spcBef>
              <a:spcAft>
                <a:spcPts val="0"/>
              </a:spcAft>
              <a:buNone/>
            </a:pPr>
            <a:r>
              <a:rPr lang="en"/>
              <a:t>Laowai and Waishi</a:t>
            </a:r>
          </a:p>
        </p:txBody>
      </p:sp>
      <p:sp>
        <p:nvSpPr>
          <p:cNvPr id="85" name="Shape 85"/>
          <p:cNvSpPr txBox="1">
            <a:spLocks noGrp="1"/>
          </p:cNvSpPr>
          <p:nvPr>
            <p:ph type="body" idx="1"/>
          </p:nvPr>
        </p:nvSpPr>
        <p:spPr>
          <a:xfrm>
            <a:off x="186500" y="1461900"/>
            <a:ext cx="4030200" cy="3683099"/>
          </a:xfrm>
          <a:prstGeom prst="rect">
            <a:avLst/>
          </a:prstGeom>
        </p:spPr>
        <p:txBody>
          <a:bodyPr lIns="91425" tIns="91425" rIns="91425" bIns="91425" anchor="t" anchorCtr="0">
            <a:noAutofit/>
          </a:bodyPr>
          <a:lstStyle/>
          <a:p>
            <a:pPr rtl="0">
              <a:spcBef>
                <a:spcPts val="0"/>
              </a:spcBef>
              <a:buNone/>
            </a:pPr>
            <a:r>
              <a:rPr lang="en" sz="1400">
                <a:solidFill>
                  <a:schemeClr val="lt1"/>
                </a:solidFill>
              </a:rPr>
              <a:t>Laowai:</a:t>
            </a:r>
          </a:p>
          <a:p>
            <a:pPr rtl="0">
              <a:spcBef>
                <a:spcPts val="0"/>
              </a:spcBef>
              <a:buNone/>
            </a:pPr>
            <a:r>
              <a:rPr lang="en" sz="1400">
                <a:solidFill>
                  <a:schemeClr val="lt1"/>
                </a:solidFill>
              </a:rPr>
              <a:t>Means foreigner or alien, usually applied to Westerners. </a:t>
            </a:r>
          </a:p>
          <a:p>
            <a:pPr rtl="0">
              <a:spcBef>
                <a:spcPts val="0"/>
              </a:spcBef>
              <a:buNone/>
            </a:pPr>
            <a:r>
              <a:rPr lang="en" sz="1400">
                <a:solidFill>
                  <a:schemeClr val="lt1"/>
                </a:solidFill>
              </a:rPr>
              <a:t>Sometimes a laowai gives valuable information that the home culture can use to enhance itself: “Chinese learning for essence, Western learning for use.” A laowai can also function as a status symbol--the presence of Westerners signifies success and prestige.</a:t>
            </a:r>
          </a:p>
          <a:p>
            <a:pPr lvl="0" rtl="0">
              <a:spcBef>
                <a:spcPts val="0"/>
              </a:spcBef>
              <a:buNone/>
            </a:pPr>
            <a:r>
              <a:rPr lang="en" sz="1400">
                <a:solidFill>
                  <a:schemeClr val="lt1"/>
                </a:solidFill>
              </a:rPr>
              <a:t>Waishi:</a:t>
            </a:r>
          </a:p>
          <a:p>
            <a:pPr lvl="0">
              <a:spcBef>
                <a:spcPts val="0"/>
              </a:spcBef>
              <a:buClr>
                <a:schemeClr val="dk1"/>
              </a:buClr>
              <a:buSzPct val="78571"/>
              <a:buFont typeface="Arial"/>
              <a:buNone/>
            </a:pPr>
            <a:r>
              <a:rPr lang="en" sz="1400">
                <a:solidFill>
                  <a:schemeClr val="lt1"/>
                </a:solidFill>
              </a:rPr>
              <a:t>“[C]ultivating a sense of the foreigner as a potentially troublesome, if also potentially useful, outsider, an alien creature to be impressed by China, and by Chinese benevolence” (Ford 222).</a:t>
            </a:r>
          </a:p>
        </p:txBody>
      </p:sp>
      <p:sp>
        <p:nvSpPr>
          <p:cNvPr id="86" name="Shape 86"/>
          <p:cNvSpPr txBox="1">
            <a:spLocks noGrp="1"/>
          </p:cNvSpPr>
          <p:nvPr>
            <p:ph type="body" idx="2"/>
          </p:nvPr>
        </p:nvSpPr>
        <p:spPr>
          <a:xfrm>
            <a:off x="4656667" y="1461908"/>
            <a:ext cx="4030200" cy="3465299"/>
          </a:xfrm>
          <a:prstGeom prst="rect">
            <a:avLst/>
          </a:prstGeom>
        </p:spPr>
        <p:txBody>
          <a:bodyPr lIns="91425" tIns="91425" rIns="91425" bIns="91425" anchor="t" anchorCtr="0">
            <a:noAutofit/>
          </a:bodyPr>
          <a:lstStyle/>
          <a:p>
            <a:pPr>
              <a:spcBef>
                <a:spcPts val="0"/>
              </a:spcBef>
              <a:buNone/>
            </a:pPr>
            <a:endParaRPr/>
          </a:p>
        </p:txBody>
      </p:sp>
      <p:pic>
        <p:nvPicPr>
          <p:cNvPr id="87" name="Shape 87"/>
          <p:cNvPicPr preferRelativeResize="0"/>
          <p:nvPr/>
        </p:nvPicPr>
        <p:blipFill>
          <a:blip r:embed="rId3">
            <a:alphaModFix/>
          </a:blip>
          <a:stretch>
            <a:fillRect/>
          </a:stretch>
        </p:blipFill>
        <p:spPr>
          <a:xfrm>
            <a:off x="4290041" y="1772750"/>
            <a:ext cx="4634683" cy="327097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algn="ctr" rtl="0">
              <a:spcBef>
                <a:spcPts val="0"/>
              </a:spcBef>
              <a:buNone/>
            </a:pPr>
            <a:r>
              <a:rPr lang="en" sz="3200"/>
              <a:t>Intercultural Exchange with Students</a:t>
            </a:r>
          </a:p>
        </p:txBody>
      </p:sp>
      <p:pic>
        <p:nvPicPr>
          <p:cNvPr id="93" name="Shape 93"/>
          <p:cNvPicPr preferRelativeResize="0"/>
          <p:nvPr/>
        </p:nvPicPr>
        <p:blipFill>
          <a:blip r:embed="rId3">
            <a:alphaModFix/>
          </a:blip>
          <a:stretch>
            <a:fillRect/>
          </a:stretch>
        </p:blipFill>
        <p:spPr>
          <a:xfrm>
            <a:off x="306175" y="1544950"/>
            <a:ext cx="4160649" cy="3120499"/>
          </a:xfrm>
          <a:prstGeom prst="rect">
            <a:avLst/>
          </a:prstGeom>
          <a:noFill/>
          <a:ln>
            <a:noFill/>
          </a:ln>
        </p:spPr>
      </p:pic>
      <p:pic>
        <p:nvPicPr>
          <p:cNvPr id="94" name="Shape 94"/>
          <p:cNvPicPr preferRelativeResize="0"/>
          <p:nvPr/>
        </p:nvPicPr>
        <p:blipFill>
          <a:blip r:embed="rId4">
            <a:alphaModFix/>
          </a:blip>
          <a:stretch>
            <a:fillRect/>
          </a:stretch>
        </p:blipFill>
        <p:spPr>
          <a:xfrm>
            <a:off x="4697600" y="1544949"/>
            <a:ext cx="4160683" cy="31204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algn="ctr" rtl="0">
              <a:spcBef>
                <a:spcPts val="0"/>
              </a:spcBef>
              <a:buNone/>
            </a:pPr>
            <a:r>
              <a:rPr lang="en" sz="3200"/>
              <a:t>China Outside the Classroom</a:t>
            </a:r>
          </a:p>
        </p:txBody>
      </p:sp>
      <p:pic>
        <p:nvPicPr>
          <p:cNvPr id="100" name="Shape 100"/>
          <p:cNvPicPr preferRelativeResize="0"/>
          <p:nvPr/>
        </p:nvPicPr>
        <p:blipFill>
          <a:blip r:embed="rId3">
            <a:alphaModFix/>
          </a:blip>
          <a:stretch>
            <a:fillRect/>
          </a:stretch>
        </p:blipFill>
        <p:spPr>
          <a:xfrm>
            <a:off x="306920" y="1525075"/>
            <a:ext cx="2566249" cy="3421675"/>
          </a:xfrm>
          <a:prstGeom prst="rect">
            <a:avLst/>
          </a:prstGeom>
          <a:noFill/>
          <a:ln>
            <a:noFill/>
          </a:ln>
        </p:spPr>
      </p:pic>
      <p:pic>
        <p:nvPicPr>
          <p:cNvPr id="101" name="Shape 101"/>
          <p:cNvPicPr preferRelativeResize="0"/>
          <p:nvPr/>
        </p:nvPicPr>
        <p:blipFill>
          <a:blip r:embed="rId4">
            <a:alphaModFix/>
          </a:blip>
          <a:stretch>
            <a:fillRect/>
          </a:stretch>
        </p:blipFill>
        <p:spPr>
          <a:xfrm>
            <a:off x="2973475" y="1477850"/>
            <a:ext cx="3190351" cy="3516125"/>
          </a:xfrm>
          <a:prstGeom prst="rect">
            <a:avLst/>
          </a:prstGeom>
          <a:noFill/>
          <a:ln>
            <a:noFill/>
          </a:ln>
        </p:spPr>
      </p:pic>
      <p:pic>
        <p:nvPicPr>
          <p:cNvPr id="102" name="Shape 102"/>
          <p:cNvPicPr preferRelativeResize="0"/>
          <p:nvPr/>
        </p:nvPicPr>
        <p:blipFill>
          <a:blip r:embed="rId5">
            <a:alphaModFix/>
          </a:blip>
          <a:stretch>
            <a:fillRect/>
          </a:stretch>
        </p:blipFill>
        <p:spPr>
          <a:xfrm>
            <a:off x="6264125" y="1488412"/>
            <a:ext cx="2738599" cy="3494993"/>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000"/>
              <a:t>A Riot of Commerce and Color</a:t>
            </a:r>
          </a:p>
        </p:txBody>
      </p:sp>
      <p:pic>
        <p:nvPicPr>
          <p:cNvPr id="108" name="Shape 108"/>
          <p:cNvPicPr preferRelativeResize="0"/>
          <p:nvPr/>
        </p:nvPicPr>
        <p:blipFill>
          <a:blip r:embed="rId3">
            <a:alphaModFix/>
          </a:blip>
          <a:stretch>
            <a:fillRect/>
          </a:stretch>
        </p:blipFill>
        <p:spPr>
          <a:xfrm>
            <a:off x="199850" y="1694125"/>
            <a:ext cx="4203299" cy="3152474"/>
          </a:xfrm>
          <a:prstGeom prst="rect">
            <a:avLst/>
          </a:prstGeom>
          <a:noFill/>
          <a:ln>
            <a:noFill/>
          </a:ln>
        </p:spPr>
      </p:pic>
      <p:pic>
        <p:nvPicPr>
          <p:cNvPr id="109" name="Shape 109"/>
          <p:cNvPicPr preferRelativeResize="0"/>
          <p:nvPr/>
        </p:nvPicPr>
        <p:blipFill>
          <a:blip r:embed="rId4">
            <a:alphaModFix/>
          </a:blip>
          <a:stretch>
            <a:fillRect/>
          </a:stretch>
        </p:blipFill>
        <p:spPr>
          <a:xfrm>
            <a:off x="4614700" y="1694118"/>
            <a:ext cx="4203299" cy="3152480"/>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000"/>
              <a:t>Broadening the Western Palate</a:t>
            </a:r>
          </a:p>
        </p:txBody>
      </p:sp>
      <p:pic>
        <p:nvPicPr>
          <p:cNvPr id="115" name="Shape 115"/>
          <p:cNvPicPr preferRelativeResize="0"/>
          <p:nvPr/>
        </p:nvPicPr>
        <p:blipFill>
          <a:blip r:embed="rId3">
            <a:alphaModFix/>
          </a:blip>
          <a:stretch>
            <a:fillRect/>
          </a:stretch>
        </p:blipFill>
        <p:spPr>
          <a:xfrm>
            <a:off x="457200" y="1475775"/>
            <a:ext cx="3073221" cy="3493050"/>
          </a:xfrm>
          <a:prstGeom prst="rect">
            <a:avLst/>
          </a:prstGeom>
          <a:noFill/>
          <a:ln>
            <a:noFill/>
          </a:ln>
        </p:spPr>
      </p:pic>
      <p:pic>
        <p:nvPicPr>
          <p:cNvPr id="116" name="Shape 116"/>
          <p:cNvPicPr preferRelativeResize="0"/>
          <p:nvPr/>
        </p:nvPicPr>
        <p:blipFill>
          <a:blip r:embed="rId4">
            <a:alphaModFix/>
          </a:blip>
          <a:stretch>
            <a:fillRect/>
          </a:stretch>
        </p:blipFill>
        <p:spPr>
          <a:xfrm>
            <a:off x="3922858" y="1475775"/>
            <a:ext cx="4715592" cy="353669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The Philosophy of Food</a:t>
            </a:r>
          </a:p>
        </p:txBody>
      </p:sp>
      <p:pic>
        <p:nvPicPr>
          <p:cNvPr id="122" name="Shape 122"/>
          <p:cNvPicPr preferRelativeResize="0"/>
          <p:nvPr/>
        </p:nvPicPr>
        <p:blipFill>
          <a:blip r:embed="rId3">
            <a:alphaModFix/>
          </a:blip>
          <a:stretch>
            <a:fillRect/>
          </a:stretch>
        </p:blipFill>
        <p:spPr>
          <a:xfrm>
            <a:off x="380350" y="1676625"/>
            <a:ext cx="3819100" cy="2864325"/>
          </a:xfrm>
          <a:prstGeom prst="rect">
            <a:avLst/>
          </a:prstGeom>
          <a:noFill/>
          <a:ln>
            <a:noFill/>
          </a:ln>
        </p:spPr>
      </p:pic>
      <p:pic>
        <p:nvPicPr>
          <p:cNvPr id="123" name="Shape 123"/>
          <p:cNvPicPr preferRelativeResize="0"/>
          <p:nvPr/>
        </p:nvPicPr>
        <p:blipFill>
          <a:blip r:embed="rId4">
            <a:alphaModFix/>
          </a:blip>
          <a:stretch>
            <a:fillRect/>
          </a:stretch>
        </p:blipFill>
        <p:spPr>
          <a:xfrm>
            <a:off x="4467250" y="1676649"/>
            <a:ext cx="3819100" cy="28643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It Is Our Pleasure</a:t>
            </a:r>
          </a:p>
        </p:txBody>
      </p:sp>
      <p:pic>
        <p:nvPicPr>
          <p:cNvPr id="129" name="Shape 129"/>
          <p:cNvPicPr preferRelativeResize="0"/>
          <p:nvPr/>
        </p:nvPicPr>
        <p:blipFill>
          <a:blip r:embed="rId3">
            <a:alphaModFix/>
          </a:blip>
          <a:stretch>
            <a:fillRect/>
          </a:stretch>
        </p:blipFill>
        <p:spPr>
          <a:xfrm>
            <a:off x="1205100" y="1605925"/>
            <a:ext cx="6733800" cy="3030200"/>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What are these?</a:t>
            </a:r>
          </a:p>
        </p:txBody>
      </p:sp>
      <p:pic>
        <p:nvPicPr>
          <p:cNvPr id="135" name="Shape 135"/>
          <p:cNvPicPr preferRelativeResize="0"/>
          <p:nvPr/>
        </p:nvPicPr>
        <p:blipFill>
          <a:blip r:embed="rId3">
            <a:alphaModFix/>
          </a:blip>
          <a:stretch>
            <a:fillRect/>
          </a:stretch>
        </p:blipFill>
        <p:spPr>
          <a:xfrm>
            <a:off x="2087350" y="1432248"/>
            <a:ext cx="4793474" cy="3595099"/>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English Fun Time</a:t>
            </a:r>
          </a:p>
        </p:txBody>
      </p:sp>
      <p:pic>
        <p:nvPicPr>
          <p:cNvPr id="141" name="Shape 141"/>
          <p:cNvPicPr preferRelativeResize="0"/>
          <p:nvPr/>
        </p:nvPicPr>
        <p:blipFill>
          <a:blip r:embed="rId3">
            <a:alphaModFix/>
          </a:blip>
          <a:stretch>
            <a:fillRect/>
          </a:stretch>
        </p:blipFill>
        <p:spPr>
          <a:xfrm>
            <a:off x="601325" y="1431899"/>
            <a:ext cx="2677750" cy="3570299"/>
          </a:xfrm>
          <a:prstGeom prst="rect">
            <a:avLst/>
          </a:prstGeom>
          <a:noFill/>
          <a:ln>
            <a:noFill/>
          </a:ln>
        </p:spPr>
      </p:pic>
      <p:pic>
        <p:nvPicPr>
          <p:cNvPr id="142" name="Shape 142"/>
          <p:cNvPicPr preferRelativeResize="0"/>
          <p:nvPr/>
        </p:nvPicPr>
        <p:blipFill>
          <a:blip r:embed="rId4">
            <a:alphaModFix/>
          </a:blip>
          <a:stretch>
            <a:fillRect/>
          </a:stretch>
        </p:blipFill>
        <p:spPr>
          <a:xfrm>
            <a:off x="3636250" y="1404350"/>
            <a:ext cx="4833875" cy="362539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sz="3000"/>
              <a:t>Can You Engage an Other? Where? How?</a:t>
            </a:r>
          </a:p>
        </p:txBody>
      </p:sp>
      <p:sp>
        <p:nvSpPr>
          <p:cNvPr id="36" name="Shape 36"/>
          <p:cNvSpPr txBox="1">
            <a:spLocks noGrp="1"/>
          </p:cNvSpPr>
          <p:nvPr>
            <p:ph type="body" idx="1"/>
          </p:nvPr>
        </p:nvSpPr>
        <p:spPr>
          <a:xfrm>
            <a:off x="457200" y="1460500"/>
            <a:ext cx="8229600" cy="3639299"/>
          </a:xfrm>
          <a:prstGeom prst="rect">
            <a:avLst/>
          </a:prstGeom>
        </p:spPr>
        <p:txBody>
          <a:bodyPr lIns="91425" tIns="91425" rIns="91425" bIns="91425" anchor="t" anchorCtr="0">
            <a:noAutofit/>
          </a:bodyPr>
          <a:lstStyle/>
          <a:p>
            <a:pPr lvl="0" rtl="0">
              <a:spcBef>
                <a:spcPts val="0"/>
              </a:spcBef>
              <a:buNone/>
            </a:pPr>
            <a:r>
              <a:rPr lang="en" sz="1800">
                <a:solidFill>
                  <a:schemeClr val="lt1"/>
                </a:solidFill>
              </a:rPr>
              <a:t>“Why not go and find out for yourself when you don’t know? Why let yourself be trapped in the mold of permanent schooling and wait for the delivery of knowledge as a consumer waits for her/his suppliers’ goods? The understanding of difference is a shared responsibility, which requires a minimum of willingness to reach out to the unknown.” (Trinh 85).</a:t>
            </a:r>
          </a:p>
          <a:p>
            <a:pPr lvl="0" rtl="0">
              <a:spcBef>
                <a:spcPts val="0"/>
              </a:spcBef>
              <a:buNone/>
            </a:pPr>
            <a:endParaRPr sz="1400">
              <a:solidFill>
                <a:schemeClr val="lt1"/>
              </a:solidFill>
            </a:endParaRPr>
          </a:p>
          <a:p>
            <a:pPr lvl="0" rtl="0">
              <a:spcBef>
                <a:spcPts val="0"/>
              </a:spcBef>
              <a:buNone/>
            </a:pPr>
            <a:r>
              <a:rPr lang="en" sz="1800">
                <a:solidFill>
                  <a:schemeClr val="lt1"/>
                </a:solidFill>
              </a:rPr>
              <a:t>“[A]ll one can do is try not to ‘speak about’ but to ‘speak nearby’…[Speaking nearby] conveys an idea of a closeness but with a necessary distance because of difference; a concept of ‘approaching’ rather than ‘knowing’ an Other” (Kaplan 201).</a:t>
            </a:r>
          </a:p>
          <a:p>
            <a:pPr lvl="0" rtl="0">
              <a:spcBef>
                <a:spcPts val="0"/>
              </a:spcBef>
              <a:buClr>
                <a:schemeClr val="dk1"/>
              </a:buClr>
              <a:buFont typeface="Arial"/>
              <a:buNone/>
            </a:pPr>
            <a:endParaRPr sz="1400">
              <a:solidFill>
                <a:schemeClr val="lt1"/>
              </a:solidFill>
            </a:endParaRPr>
          </a:p>
          <a:p>
            <a:pPr lvl="0" rtl="0">
              <a:spcBef>
                <a:spcPts val="0"/>
              </a:spcBef>
              <a:buNone/>
            </a:pPr>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46"/>
        <p:cNvGrpSpPr/>
        <p:nvPr/>
      </p:nvGrpSpPr>
      <p:grpSpPr>
        <a:xfrm>
          <a:off x="0" y="0"/>
          <a:ext cx="0" cy="0"/>
          <a:chOff x="0" y="0"/>
          <a:chExt cx="0" cy="0"/>
        </a:xfrm>
      </p:grpSpPr>
      <p:pic>
        <p:nvPicPr>
          <p:cNvPr id="147" name="Shape 147"/>
          <p:cNvPicPr preferRelativeResize="0"/>
          <p:nvPr/>
        </p:nvPicPr>
        <p:blipFill>
          <a:blip r:embed="rId3">
            <a:alphaModFix/>
          </a:blip>
          <a:stretch>
            <a:fillRect/>
          </a:stretch>
        </p:blipFill>
        <p:spPr>
          <a:xfrm>
            <a:off x="979713" y="552826"/>
            <a:ext cx="7184573" cy="40378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40"/>
        <p:cNvGrpSpPr/>
        <p:nvPr/>
      </p:nvGrpSpPr>
      <p:grpSpPr>
        <a:xfrm>
          <a:off x="0" y="0"/>
          <a:ext cx="0" cy="0"/>
          <a:chOff x="0" y="0"/>
          <a:chExt cx="0" cy="0"/>
        </a:xfrm>
      </p:grpSpPr>
      <p:pic>
        <p:nvPicPr>
          <p:cNvPr id="41" name="Shape 41"/>
          <p:cNvPicPr preferRelativeResize="0"/>
          <p:nvPr/>
        </p:nvPicPr>
        <p:blipFill>
          <a:blip r:embed="rId3">
            <a:alphaModFix/>
          </a:blip>
          <a:stretch>
            <a:fillRect/>
          </a:stretch>
        </p:blipFill>
        <p:spPr>
          <a:xfrm>
            <a:off x="1143000" y="0"/>
            <a:ext cx="6858000" cy="51435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45"/>
        <p:cNvGrpSpPr/>
        <p:nvPr/>
      </p:nvGrpSpPr>
      <p:grpSpPr>
        <a:xfrm>
          <a:off x="0" y="0"/>
          <a:ext cx="0" cy="0"/>
          <a:chOff x="0" y="0"/>
          <a:chExt cx="0" cy="0"/>
        </a:xfrm>
      </p:grpSpPr>
      <p:pic>
        <p:nvPicPr>
          <p:cNvPr id="46" name="Shape 46"/>
          <p:cNvPicPr preferRelativeResize="0"/>
          <p:nvPr/>
        </p:nvPicPr>
        <p:blipFill>
          <a:blip r:embed="rId3">
            <a:alphaModFix/>
          </a:blip>
          <a:stretch>
            <a:fillRect/>
          </a:stretch>
        </p:blipFill>
        <p:spPr>
          <a:xfrm>
            <a:off x="1143000" y="0"/>
            <a:ext cx="6858000" cy="51435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lgn="ctr" rtl="0">
              <a:spcBef>
                <a:spcPts val="0"/>
              </a:spcBef>
              <a:buNone/>
            </a:pPr>
            <a:r>
              <a:rPr lang="en" sz="3200"/>
              <a:t>Teaching in America versus </a:t>
            </a:r>
          </a:p>
          <a:p>
            <a:pPr algn="ctr">
              <a:spcBef>
                <a:spcPts val="0"/>
              </a:spcBef>
              <a:buNone/>
            </a:pPr>
            <a:r>
              <a:rPr lang="en" sz="3200"/>
              <a:t>Teaching in China</a:t>
            </a:r>
          </a:p>
        </p:txBody>
      </p:sp>
      <p:pic>
        <p:nvPicPr>
          <p:cNvPr id="52" name="Shape 52"/>
          <p:cNvPicPr preferRelativeResize="0"/>
          <p:nvPr/>
        </p:nvPicPr>
        <p:blipFill>
          <a:blip r:embed="rId3">
            <a:alphaModFix/>
          </a:blip>
          <a:stretch>
            <a:fillRect/>
          </a:stretch>
        </p:blipFill>
        <p:spPr>
          <a:xfrm>
            <a:off x="496800" y="1484650"/>
            <a:ext cx="4995254" cy="3508127"/>
          </a:xfrm>
          <a:prstGeom prst="rect">
            <a:avLst/>
          </a:prstGeom>
          <a:noFill/>
          <a:ln>
            <a:noFill/>
          </a:ln>
        </p:spPr>
      </p:pic>
      <p:pic>
        <p:nvPicPr>
          <p:cNvPr id="53" name="Shape 53"/>
          <p:cNvPicPr preferRelativeResize="0"/>
          <p:nvPr/>
        </p:nvPicPr>
        <p:blipFill>
          <a:blip r:embed="rId4">
            <a:alphaModFix/>
          </a:blip>
          <a:stretch>
            <a:fillRect/>
          </a:stretch>
        </p:blipFill>
        <p:spPr>
          <a:xfrm>
            <a:off x="5878750" y="1484650"/>
            <a:ext cx="2808050" cy="364254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57"/>
        <p:cNvGrpSpPr/>
        <p:nvPr/>
      </p:nvGrpSpPr>
      <p:grpSpPr>
        <a:xfrm>
          <a:off x="0" y="0"/>
          <a:ext cx="0" cy="0"/>
          <a:chOff x="0" y="0"/>
          <a:chExt cx="0" cy="0"/>
        </a:xfrm>
      </p:grpSpPr>
      <p:pic>
        <p:nvPicPr>
          <p:cNvPr id="58" name="Shape 58"/>
          <p:cNvPicPr preferRelativeResize="0"/>
          <p:nvPr/>
        </p:nvPicPr>
        <p:blipFill>
          <a:blip r:embed="rId3">
            <a:alphaModFix/>
          </a:blip>
          <a:stretch>
            <a:fillRect/>
          </a:stretch>
        </p:blipFill>
        <p:spPr>
          <a:xfrm>
            <a:off x="1143000" y="0"/>
            <a:ext cx="6858000" cy="51435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62"/>
        <p:cNvGrpSpPr/>
        <p:nvPr/>
      </p:nvGrpSpPr>
      <p:grpSpPr>
        <a:xfrm>
          <a:off x="0" y="0"/>
          <a:ext cx="0" cy="0"/>
          <a:chOff x="0" y="0"/>
          <a:chExt cx="0" cy="0"/>
        </a:xfrm>
      </p:grpSpPr>
      <p:pic>
        <p:nvPicPr>
          <p:cNvPr id="63" name="Shape 63"/>
          <p:cNvPicPr preferRelativeResize="0"/>
          <p:nvPr/>
        </p:nvPicPr>
        <p:blipFill>
          <a:blip r:embed="rId3">
            <a:alphaModFix/>
          </a:blip>
          <a:stretch>
            <a:fillRect/>
          </a:stretch>
        </p:blipFill>
        <p:spPr>
          <a:xfrm>
            <a:off x="1143000" y="0"/>
            <a:ext cx="6858000" cy="51435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1143000" y="0"/>
            <a:ext cx="6857999" cy="51434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algn="ctr" rtl="0">
              <a:spcBef>
                <a:spcPts val="0"/>
              </a:spcBef>
              <a:buNone/>
            </a:pPr>
            <a:r>
              <a:rPr lang="en" sz="3200"/>
              <a:t>Being “The Foreigner” in China</a:t>
            </a:r>
          </a:p>
        </p:txBody>
      </p:sp>
      <p:pic>
        <p:nvPicPr>
          <p:cNvPr id="74" name="Shape 74"/>
          <p:cNvPicPr preferRelativeResize="0"/>
          <p:nvPr/>
        </p:nvPicPr>
        <p:blipFill>
          <a:blip r:embed="rId3">
            <a:alphaModFix/>
          </a:blip>
          <a:stretch>
            <a:fillRect/>
          </a:stretch>
        </p:blipFill>
        <p:spPr>
          <a:xfrm>
            <a:off x="2170525" y="1497850"/>
            <a:ext cx="4686225" cy="351464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287</Words>
  <Application>Microsoft Office PowerPoint</Application>
  <PresentationFormat>On-screen Show (16:9)</PresentationFormat>
  <Paragraphs>23</Paragraphs>
  <Slides>20</Slides>
  <Notes>20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Arial</vt:lpstr>
      <vt:lpstr>modern</vt:lpstr>
      <vt:lpstr>Speaking Nearby: Cultural Exchange  in China</vt:lpstr>
      <vt:lpstr>Can You Engage an Other? Where? How?</vt:lpstr>
      <vt:lpstr>PowerPoint Presentation</vt:lpstr>
      <vt:lpstr>PowerPoint Presentation</vt:lpstr>
      <vt:lpstr>Teaching in America versus  Teaching in China</vt:lpstr>
      <vt:lpstr>PowerPoint Presentation</vt:lpstr>
      <vt:lpstr>PowerPoint Presentation</vt:lpstr>
      <vt:lpstr>PowerPoint Presentation</vt:lpstr>
      <vt:lpstr>Being “The Foreigner” in China</vt:lpstr>
      <vt:lpstr>PowerPoint Presentation</vt:lpstr>
      <vt:lpstr>Laowai and Waishi</vt:lpstr>
      <vt:lpstr>Intercultural Exchange with Students</vt:lpstr>
      <vt:lpstr>China Outside the Classroom</vt:lpstr>
      <vt:lpstr>A Riot of Commerce and Color</vt:lpstr>
      <vt:lpstr>Broadening the Western Palate</vt:lpstr>
      <vt:lpstr>The Philosophy of Food</vt:lpstr>
      <vt:lpstr>It Is Our Pleasure</vt:lpstr>
      <vt:lpstr>What are these?</vt:lpstr>
      <vt:lpstr>English Fun Time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Speaking Nearby: Cultural Exchange  in China</dc:title>
  <dc:creator>Smith, Lauren - Faculty &lt;laurensmith3@delta.edu&gt;</dc:creator>
  <cp:lastModifiedBy>Smith, Lauren - Faculty &lt;laurensmith3@delta.edu&gt;</cp:lastModifiedBy>
  <cp:revision>2</cp:revision>
  <dcterms:modified xsi:type="dcterms:W3CDTF">2014-10-28T17:20:13Z</dcterms:modified>
</cp:coreProperties>
</file>