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60" r:id="rId5"/>
    <p:sldId id="258" r:id="rId6"/>
    <p:sldId id="265" r:id="rId7"/>
    <p:sldId id="267" r:id="rId8"/>
    <p:sldId id="264" r:id="rId9"/>
    <p:sldId id="263" r:id="rId10"/>
    <p:sldId id="262" r:id="rId11"/>
    <p:sldId id="270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6" autoAdjust="0"/>
    <p:restoredTop sz="94660"/>
  </p:normalViewPr>
  <p:slideViewPr>
    <p:cSldViewPr snapToGrid="0">
      <p:cViewPr varScale="1">
        <p:scale>
          <a:sx n="92" d="100"/>
          <a:sy n="92" d="100"/>
        </p:scale>
        <p:origin x="51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orycenter.org/" TargetMode="External"/><Relationship Id="rId3" Type="http://schemas.openxmlformats.org/officeDocument/2006/relationships/hyperlink" Target="http://voicethread.com/" TargetMode="External"/><Relationship Id="rId7" Type="http://schemas.openxmlformats.org/officeDocument/2006/relationships/hyperlink" Target="https://www.freesound.org/" TargetMode="External"/><Relationship Id="rId2" Type="http://schemas.openxmlformats.org/officeDocument/2006/relationships/hyperlink" Target="http://www.wevideo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amendo.com/" TargetMode="External"/><Relationship Id="rId5" Type="http://schemas.openxmlformats.org/officeDocument/2006/relationships/hyperlink" Target="http://audacity.sourceforge.net/" TargetMode="External"/><Relationship Id="rId4" Type="http://schemas.openxmlformats.org/officeDocument/2006/relationships/hyperlink" Target="http://prezi.com/" TargetMode="External"/><Relationship Id="rId9" Type="http://schemas.openxmlformats.org/officeDocument/2006/relationships/hyperlink" Target="http://www.cvcc.edu/index.cf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ioneerpost.net/2012/12/22/my-first-love/" TargetMode="External"/><Relationship Id="rId2" Type="http://schemas.openxmlformats.org/officeDocument/2006/relationships/hyperlink" Target="http://pioneerpost.net/2012/12/21/king-salmo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channel/UCfi04rh5vpuRrLhemRaSFnA" TargetMode="External"/><Relationship Id="rId4" Type="http://schemas.openxmlformats.org/officeDocument/2006/relationships/hyperlink" Target="https://www.youtube.com/user/CenterOfTheStory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indymcadams.com/tojou/2008/cheat-sheet-for-multimedia-story-decision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Y3s7RNMzqY" TargetMode="External"/><Relationship Id="rId2" Type="http://schemas.openxmlformats.org/officeDocument/2006/relationships/hyperlink" Target="http://solvepoverty.weebly.com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udent.delta.edu/colleenkothbauer/eng216multimediawebpage/" TargetMode="External"/><Relationship Id="rId5" Type="http://schemas.openxmlformats.org/officeDocument/2006/relationships/hyperlink" Target="http://youtu.be/35Ipu2vpwtk" TargetMode="External"/><Relationship Id="rId4" Type="http://schemas.openxmlformats.org/officeDocument/2006/relationships/hyperlink" Target="http://marjicarmien.wix.com/my-portfolio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medialiteracies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power of show: Experimenting with </a:t>
            </a:r>
            <a:r>
              <a:rPr lang="en-US" dirty="0" err="1" smtClean="0"/>
              <a:t>MultiModal</a:t>
            </a:r>
            <a:r>
              <a:rPr lang="en-US" dirty="0" smtClean="0"/>
              <a:t> Composition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8" b="21868"/>
          <a:stretch>
            <a:fillRect/>
          </a:stretch>
        </p:blipFill>
        <p:spPr>
          <a:xfrm>
            <a:off x="3048" y="0"/>
            <a:ext cx="12188952" cy="4842164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Lauren Smith and Jennifer </a:t>
            </a:r>
            <a:r>
              <a:rPr lang="en-US" dirty="0" err="1" smtClean="0"/>
              <a:t>Niester</a:t>
            </a:r>
            <a:r>
              <a:rPr lang="en-US" dirty="0" smtClean="0"/>
              <a:t>-Mika</a:t>
            </a:r>
          </a:p>
          <a:p>
            <a:r>
              <a:rPr lang="en-US" dirty="0" smtClean="0"/>
              <a:t>Delta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0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665645" cy="149961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Digital Tools and Training Resources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436" y="1974272"/>
            <a:ext cx="10879282" cy="4883728"/>
          </a:xfrm>
        </p:spPr>
        <p:txBody>
          <a:bodyPr>
            <a:normAutofit fontScale="70000" lnSpcReduction="20000"/>
          </a:bodyPr>
          <a:lstStyle/>
          <a:p>
            <a:pPr marL="173736" lvl="1" indent="0">
              <a:buNone/>
            </a:pPr>
            <a:r>
              <a:rPr lang="en-US" sz="3200" b="1" dirty="0" smtClean="0"/>
              <a:t>Production Tools</a:t>
            </a:r>
          </a:p>
          <a:p>
            <a:pPr marL="173736" lvl="1" indent="0">
              <a:buNone/>
            </a:pPr>
            <a:r>
              <a:rPr lang="en-US" sz="3200" dirty="0" err="1" smtClean="0"/>
              <a:t>WeVideo</a:t>
            </a:r>
            <a:r>
              <a:rPr lang="en-US" sz="3200" dirty="0" smtClean="0"/>
              <a:t>: </a:t>
            </a:r>
            <a:r>
              <a:rPr lang="en-US" sz="3200" dirty="0" smtClean="0">
                <a:hlinkClick r:id="rId2"/>
              </a:rPr>
              <a:t>www.wevideo.com</a:t>
            </a:r>
            <a:endParaRPr lang="en-US" sz="3200" dirty="0" smtClean="0"/>
          </a:p>
          <a:p>
            <a:pPr marL="173736" lvl="1" indent="0">
              <a:buNone/>
            </a:pPr>
            <a:r>
              <a:rPr lang="en-US" sz="3200" dirty="0" err="1" smtClean="0"/>
              <a:t>Voicethread</a:t>
            </a:r>
            <a:r>
              <a:rPr lang="en-US" sz="3200" dirty="0"/>
              <a:t>: </a:t>
            </a:r>
            <a:r>
              <a:rPr lang="en-US" sz="3200" dirty="0">
                <a:hlinkClick r:id="rId3"/>
              </a:rPr>
              <a:t>http://voicethread.com</a:t>
            </a:r>
            <a:r>
              <a:rPr lang="en-US" sz="3200" dirty="0" smtClean="0">
                <a:hlinkClick r:id="rId3"/>
              </a:rPr>
              <a:t>/</a:t>
            </a:r>
            <a:endParaRPr lang="en-US" sz="3200" dirty="0" smtClean="0"/>
          </a:p>
          <a:p>
            <a:pPr marL="173736" lvl="1" indent="0">
              <a:buNone/>
            </a:pPr>
            <a:r>
              <a:rPr lang="en-US" sz="3200" dirty="0"/>
              <a:t>Prezi: </a:t>
            </a:r>
            <a:r>
              <a:rPr lang="en-US" sz="3200" dirty="0">
                <a:hlinkClick r:id="rId4"/>
              </a:rPr>
              <a:t>http://</a:t>
            </a:r>
            <a:r>
              <a:rPr lang="en-US" sz="3200" dirty="0" smtClean="0">
                <a:hlinkClick r:id="rId4"/>
              </a:rPr>
              <a:t>prezi.com</a:t>
            </a:r>
            <a:endParaRPr lang="en-US" sz="3200" dirty="0" smtClean="0"/>
          </a:p>
          <a:p>
            <a:pPr marL="173736" lvl="1" indent="0">
              <a:buNone/>
            </a:pPr>
            <a:endParaRPr lang="en-US" sz="3200" b="1" dirty="0" smtClean="0"/>
          </a:p>
          <a:p>
            <a:pPr marL="173736" lvl="1" indent="0">
              <a:buNone/>
            </a:pPr>
            <a:r>
              <a:rPr lang="en-US" sz="3200" b="1" dirty="0" smtClean="0"/>
              <a:t>Audio Tools</a:t>
            </a:r>
            <a:endParaRPr lang="en-US" sz="3200" b="1" dirty="0"/>
          </a:p>
          <a:p>
            <a:pPr marL="173736" lvl="1" indent="0">
              <a:buNone/>
            </a:pPr>
            <a:r>
              <a:rPr lang="en-US" sz="3200" dirty="0" smtClean="0"/>
              <a:t>Audacity</a:t>
            </a:r>
            <a:r>
              <a:rPr lang="en-US" sz="3200" dirty="0"/>
              <a:t>: </a:t>
            </a:r>
            <a:r>
              <a:rPr lang="en-US" sz="3200" dirty="0">
                <a:hlinkClick r:id="rId5"/>
              </a:rPr>
              <a:t>http://audacity.sourceforge.net</a:t>
            </a:r>
            <a:r>
              <a:rPr lang="en-US" sz="3200" dirty="0" smtClean="0">
                <a:hlinkClick r:id="rId5"/>
              </a:rPr>
              <a:t>/</a:t>
            </a:r>
            <a:endParaRPr lang="en-US" sz="3200" dirty="0" smtClean="0"/>
          </a:p>
          <a:p>
            <a:pPr marL="173736" lvl="1" indent="0">
              <a:buNone/>
            </a:pPr>
            <a:r>
              <a:rPr lang="en-US" sz="3200" dirty="0" err="1" smtClean="0"/>
              <a:t>Jamendo</a:t>
            </a:r>
            <a:r>
              <a:rPr lang="en-US" sz="3200" dirty="0"/>
              <a:t>: </a:t>
            </a:r>
            <a:r>
              <a:rPr lang="en-US" sz="3200" dirty="0">
                <a:hlinkClick r:id="rId6"/>
              </a:rPr>
              <a:t>https://</a:t>
            </a:r>
            <a:r>
              <a:rPr lang="en-US" sz="3200" dirty="0" smtClean="0">
                <a:hlinkClick r:id="rId6"/>
              </a:rPr>
              <a:t>www.jamendo.com</a:t>
            </a:r>
            <a:endParaRPr lang="en-US" sz="3200" dirty="0" smtClean="0"/>
          </a:p>
          <a:p>
            <a:pPr marL="173736" lvl="1" indent="0">
              <a:buNone/>
            </a:pPr>
            <a:r>
              <a:rPr lang="en-US" sz="3200" dirty="0" err="1" smtClean="0"/>
              <a:t>Freesound</a:t>
            </a:r>
            <a:r>
              <a:rPr lang="en-US" sz="3200" dirty="0"/>
              <a:t>: </a:t>
            </a:r>
            <a:r>
              <a:rPr lang="en-US" sz="3200" dirty="0">
                <a:hlinkClick r:id="rId7"/>
              </a:rPr>
              <a:t>https://www.freesound.org</a:t>
            </a:r>
            <a:r>
              <a:rPr lang="en-US" sz="3200" dirty="0" smtClean="0">
                <a:hlinkClick r:id="rId7"/>
              </a:rPr>
              <a:t>/</a:t>
            </a:r>
            <a:endParaRPr lang="en-US" sz="3200" dirty="0" smtClean="0"/>
          </a:p>
          <a:p>
            <a:pPr marL="173736" lvl="1" indent="0">
              <a:buNone/>
            </a:pPr>
            <a:endParaRPr lang="en-US" sz="3200" b="1" dirty="0" smtClean="0"/>
          </a:p>
          <a:p>
            <a:pPr marL="173736" lvl="1" indent="0">
              <a:buNone/>
            </a:pPr>
            <a:r>
              <a:rPr lang="en-US" sz="3200" b="1" dirty="0" smtClean="0"/>
              <a:t>Digital Storytelling Training</a:t>
            </a:r>
          </a:p>
          <a:p>
            <a:pPr marL="173736" lvl="1" indent="0">
              <a:buNone/>
            </a:pPr>
            <a:r>
              <a:rPr lang="en-US" sz="3200" dirty="0" smtClean="0"/>
              <a:t>The </a:t>
            </a:r>
            <a:r>
              <a:rPr lang="en-US" sz="3200" dirty="0"/>
              <a:t>Center for Digital Storytelling</a:t>
            </a:r>
            <a:r>
              <a:rPr lang="en-US" sz="3200" dirty="0" smtClean="0"/>
              <a:t>:</a:t>
            </a:r>
          </a:p>
          <a:p>
            <a:pPr marL="173736" lvl="1" indent="0">
              <a:buNone/>
            </a:pPr>
            <a:r>
              <a:rPr lang="en-US" sz="3200" dirty="0" smtClean="0">
                <a:hlinkClick r:id="rId8"/>
              </a:rPr>
              <a:t>http</a:t>
            </a:r>
            <a:r>
              <a:rPr lang="en-US" sz="3200" dirty="0">
                <a:hlinkClick r:id="rId8"/>
              </a:rPr>
              <a:t>://www.storycenter.org</a:t>
            </a:r>
            <a:r>
              <a:rPr lang="en-US" sz="3200" dirty="0" smtClean="0">
                <a:hlinkClick r:id="rId8"/>
              </a:rPr>
              <a:t>/</a:t>
            </a:r>
            <a:endParaRPr lang="en-US" sz="3200" dirty="0" smtClean="0"/>
          </a:p>
          <a:p>
            <a:pPr marL="173736" lvl="1" indent="0">
              <a:buNone/>
            </a:pPr>
            <a:r>
              <a:rPr lang="en-US" sz="3200" dirty="0" smtClean="0"/>
              <a:t>The </a:t>
            </a:r>
            <a:r>
              <a:rPr lang="en-US" sz="3200" dirty="0"/>
              <a:t>Digital Storytelling </a:t>
            </a:r>
            <a:r>
              <a:rPr lang="en-US" sz="3200" dirty="0" smtClean="0"/>
              <a:t>Center at Catawba </a:t>
            </a:r>
            <a:r>
              <a:rPr lang="en-US" sz="3200" dirty="0"/>
              <a:t>Valley Community </a:t>
            </a:r>
            <a:r>
              <a:rPr lang="en-US" sz="3200" dirty="0" smtClean="0"/>
              <a:t>College:</a:t>
            </a:r>
          </a:p>
          <a:p>
            <a:pPr marL="173736" lvl="1" indent="0">
              <a:buNone/>
            </a:pPr>
            <a:r>
              <a:rPr lang="en-US" sz="3200" dirty="0" smtClean="0">
                <a:hlinkClick r:id="rId9"/>
              </a:rPr>
              <a:t>http</a:t>
            </a:r>
            <a:r>
              <a:rPr lang="en-US" sz="3200" dirty="0">
                <a:hlinkClick r:id="rId9"/>
              </a:rPr>
              <a:t>://</a:t>
            </a:r>
            <a:r>
              <a:rPr lang="en-US" sz="3200" dirty="0" smtClean="0">
                <a:hlinkClick r:id="rId9"/>
              </a:rPr>
              <a:t>www.cvcc.edu/index.cfm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32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665645" cy="149961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Digital Story Examples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436" y="1974272"/>
            <a:ext cx="10879282" cy="488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“King Salmon” by Amanda Hite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http://pioneerpost.net/2012/12/21/king-salmon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“My First Love” by Anthony </a:t>
            </a:r>
            <a:r>
              <a:rPr lang="en-US" dirty="0" err="1" smtClean="0"/>
              <a:t>Countegan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http://pioneerpost.net/2012/12/22/my-first-love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Center for Digital Storytelling YouTube channel: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www.youtube.com/user/CenterOfTheStory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Digital stories from Catawba Valley Community College:</a:t>
            </a:r>
          </a:p>
          <a:p>
            <a:pPr marL="0" indent="0">
              <a:buNone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www.youtube.com/channel/UCfi04rh5vpuRrLhemRaSFnA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31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Questions?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8" b="21868"/>
          <a:stretch>
            <a:fillRect/>
          </a:stretch>
        </p:blipFill>
        <p:spPr>
          <a:xfrm>
            <a:off x="3048" y="0"/>
            <a:ext cx="12188952" cy="484216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Lauren Smith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Assistant Professor of English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Delta College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laurensmith3@delta.edu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Jennifer </a:t>
            </a:r>
            <a:r>
              <a:rPr lang="en-US" sz="2400" dirty="0" err="1" smtClean="0">
                <a:solidFill>
                  <a:srgbClr val="00B050"/>
                </a:solidFill>
              </a:rPr>
              <a:t>Niester</a:t>
            </a:r>
            <a:r>
              <a:rPr lang="en-US" sz="2400" dirty="0" smtClean="0">
                <a:solidFill>
                  <a:srgbClr val="00B050"/>
                </a:solidFill>
              </a:rPr>
              <a:t>-Mika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Associate Professor of English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Co-Director, Writing, Reading and Information Technology Center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Delta College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jenniferniester@delta.edu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Go Multimodal?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Multimodal Composition recognizes that there are multiple forms of delivery available in today’s digital, networked world.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Each modality comes with its own affordances: </a:t>
            </a:r>
            <a:r>
              <a:rPr lang="en-US" dirty="0" smtClean="0">
                <a:hlinkClick r:id="rId2"/>
              </a:rPr>
              <a:t>http://mindymcadams.com/tojou/2008/cheat-sheet-for-multimedia-story-decisions/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Composition is about making the best choices for the rhetorical situation.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Gaining skills in multimodal design and digital rhetoric </a:t>
            </a:r>
            <a:r>
              <a:rPr lang="en-US" smtClean="0"/>
              <a:t>empowers students </a:t>
            </a:r>
            <a:r>
              <a:rPr lang="en-US" dirty="0" smtClean="0"/>
              <a:t>personally, professionally, and civically.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294270"/>
            <a:ext cx="9720072" cy="1499616"/>
          </a:xfrm>
        </p:spPr>
        <p:txBody>
          <a:bodyPr/>
          <a:lstStyle/>
          <a:p>
            <a:r>
              <a:rPr lang="en-US" dirty="0" smtClean="0"/>
              <a:t>Remediation: From Personal essay to digital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793886"/>
            <a:ext cx="9927891" cy="4627696"/>
          </a:xfrm>
        </p:spPr>
        <p:txBody>
          <a:bodyPr>
            <a:noAutofit/>
          </a:bodyPr>
          <a:lstStyle/>
          <a:p>
            <a:r>
              <a:rPr lang="en-US" sz="2600" u="sng" dirty="0" smtClean="0">
                <a:solidFill>
                  <a:schemeClr val="accent5"/>
                </a:solidFill>
              </a:rPr>
              <a:t>Definition</a:t>
            </a:r>
          </a:p>
          <a:p>
            <a:r>
              <a:rPr lang="en-US" sz="2600" dirty="0" smtClean="0">
                <a:solidFill>
                  <a:schemeClr val="accent5"/>
                </a:solidFill>
              </a:rPr>
              <a:t>A </a:t>
            </a:r>
            <a:r>
              <a:rPr lang="en-US" sz="2600" dirty="0">
                <a:solidFill>
                  <a:schemeClr val="accent5"/>
                </a:solidFill>
              </a:rPr>
              <a:t>digital story is </a:t>
            </a:r>
            <a:r>
              <a:rPr lang="en-US" sz="2600" dirty="0" smtClean="0">
                <a:solidFill>
                  <a:schemeClr val="accent5"/>
                </a:solidFill>
              </a:rPr>
              <a:t>a </a:t>
            </a:r>
            <a:r>
              <a:rPr lang="en-US" sz="2600" dirty="0">
                <a:solidFill>
                  <a:schemeClr val="accent5"/>
                </a:solidFill>
              </a:rPr>
              <a:t>media artifact that combines words, images, and sounds to express an idea or a series of ideas</a:t>
            </a:r>
            <a:r>
              <a:rPr lang="en-US" sz="2600" dirty="0" smtClean="0">
                <a:solidFill>
                  <a:schemeClr val="accent5"/>
                </a:solidFill>
              </a:rPr>
              <a:t>.</a:t>
            </a:r>
          </a:p>
          <a:p>
            <a:r>
              <a:rPr lang="en-US" sz="2600" u="sng" dirty="0" smtClean="0">
                <a:solidFill>
                  <a:schemeClr val="accent5"/>
                </a:solidFill>
              </a:rPr>
              <a:t>Connections to a traditional personal essay assignment</a:t>
            </a:r>
          </a:p>
          <a:p>
            <a:r>
              <a:rPr lang="en-US" sz="2600" dirty="0" smtClean="0">
                <a:solidFill>
                  <a:schemeClr val="accent5"/>
                </a:solidFill>
              </a:rPr>
              <a:t>A digital story can be thesis-driven, and it asks students to engage with questions of audience, theme, revision, exposition, organization, transitions, and attribution.</a:t>
            </a:r>
          </a:p>
          <a:p>
            <a:r>
              <a:rPr lang="en-US" sz="2600" u="sng" dirty="0" smtClean="0">
                <a:solidFill>
                  <a:schemeClr val="accent5"/>
                </a:solidFill>
              </a:rPr>
              <a:t>Rationale for experimenting with digital stories in a composition class</a:t>
            </a:r>
          </a:p>
          <a:p>
            <a:r>
              <a:rPr lang="en-US" sz="2600" dirty="0" smtClean="0">
                <a:solidFill>
                  <a:schemeClr val="accent5"/>
                </a:solidFill>
              </a:rPr>
              <a:t>Students who make digital stories learn multimedia skills and understand writing more deeply and in new ways.   </a:t>
            </a:r>
            <a:endParaRPr lang="en-US" sz="2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storytelling: A THREE-WEEK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66623"/>
            <a:ext cx="9720072" cy="440948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Students: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1. Select the stories they want to tell.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2. Share their stories orally with their peers.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3. Write their story scripts and make revisions.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4. Record voiceovers.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5. Find images and music to support the stories and their meanings.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6. Use a video software program to assemble their stories.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7. Show their completed stories.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8. Reflect in writing on the storytelling process. 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727990" cy="1150066"/>
          </a:xfrm>
        </p:spPr>
        <p:txBody>
          <a:bodyPr/>
          <a:lstStyle/>
          <a:p>
            <a:r>
              <a:rPr lang="en-US" dirty="0" smtClean="0"/>
              <a:t>Digital Storytelling and 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00199"/>
            <a:ext cx="10062971" cy="516428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300" b="1" dirty="0" smtClean="0">
                <a:solidFill>
                  <a:srgbClr val="0070C0"/>
                </a:solidFill>
              </a:rPr>
              <a:t>Developmental Writing Learning Outcomes and Digital Storytelling Connections:</a:t>
            </a:r>
          </a:p>
          <a:p>
            <a:pPr marL="0" indent="0">
              <a:buNone/>
            </a:pPr>
            <a:r>
              <a:rPr lang="en-US" sz="3300" dirty="0" smtClean="0"/>
              <a:t>Outcome: “Plan </a:t>
            </a:r>
            <a:r>
              <a:rPr lang="en-US" sz="3300" dirty="0"/>
              <a:t>and brainstorm ideas for an essay before beginning to write</a:t>
            </a:r>
            <a:r>
              <a:rPr lang="en-US" sz="3300" dirty="0" smtClean="0"/>
              <a:t>.”</a:t>
            </a:r>
            <a:endParaRPr lang="en-US" sz="3300" dirty="0"/>
          </a:p>
          <a:p>
            <a:pPr marL="0" indent="0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Before </a:t>
            </a:r>
            <a:r>
              <a:rPr lang="en-US" sz="3300" dirty="0">
                <a:solidFill>
                  <a:srgbClr val="00B050"/>
                </a:solidFill>
              </a:rPr>
              <a:t>you started making your digital story and writing your script, you </a:t>
            </a:r>
            <a:r>
              <a:rPr lang="en-US" sz="3300" dirty="0" smtClean="0">
                <a:solidFill>
                  <a:srgbClr val="00B050"/>
                </a:solidFill>
              </a:rPr>
              <a:t>told </a:t>
            </a:r>
            <a:r>
              <a:rPr lang="en-US" sz="3300" dirty="0">
                <a:solidFill>
                  <a:srgbClr val="00B050"/>
                </a:solidFill>
              </a:rPr>
              <a:t>your story to the class</a:t>
            </a:r>
            <a:r>
              <a:rPr lang="en-US" sz="3300" dirty="0" smtClean="0">
                <a:solidFill>
                  <a:srgbClr val="00B050"/>
                </a:solidFill>
              </a:rPr>
              <a:t>.   </a:t>
            </a:r>
            <a:endParaRPr lang="en-US" sz="3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300" dirty="0" smtClean="0"/>
              <a:t>Outcome: “Produce </a:t>
            </a:r>
            <a:r>
              <a:rPr lang="en-US" sz="3300" dirty="0"/>
              <a:t>drafts of an essay and show an understanding of revision</a:t>
            </a:r>
            <a:r>
              <a:rPr lang="en-US" sz="3300" dirty="0" smtClean="0"/>
              <a:t>.”</a:t>
            </a:r>
            <a:endParaRPr lang="en-US" sz="3300" dirty="0"/>
          </a:p>
          <a:p>
            <a:pPr marL="0" indent="0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Before </a:t>
            </a:r>
            <a:r>
              <a:rPr lang="en-US" sz="3300" dirty="0">
                <a:solidFill>
                  <a:srgbClr val="00B050"/>
                </a:solidFill>
              </a:rPr>
              <a:t>you finalized your script, you worked on it with </a:t>
            </a:r>
            <a:r>
              <a:rPr lang="en-US" sz="3300" dirty="0" smtClean="0">
                <a:solidFill>
                  <a:srgbClr val="00B050"/>
                </a:solidFill>
              </a:rPr>
              <a:t>your instructor and </a:t>
            </a:r>
            <a:r>
              <a:rPr lang="en-US" sz="3300" dirty="0">
                <a:solidFill>
                  <a:srgbClr val="00B050"/>
                </a:solidFill>
              </a:rPr>
              <a:t>made </a:t>
            </a:r>
            <a:r>
              <a:rPr lang="en-US" sz="3300" dirty="0" smtClean="0">
                <a:solidFill>
                  <a:srgbClr val="00B050"/>
                </a:solidFill>
              </a:rPr>
              <a:t>changes</a:t>
            </a:r>
            <a:r>
              <a:rPr lang="en-US" sz="3300" dirty="0">
                <a:solidFill>
                  <a:srgbClr val="00B050"/>
                </a:solidFill>
              </a:rPr>
              <a:t>. </a:t>
            </a:r>
          </a:p>
          <a:p>
            <a:pPr marL="0" indent="0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You </a:t>
            </a:r>
            <a:r>
              <a:rPr lang="en-US" sz="3300" dirty="0">
                <a:solidFill>
                  <a:srgbClr val="00B050"/>
                </a:solidFill>
              </a:rPr>
              <a:t>made a number of changes to your story as you went along. The </a:t>
            </a:r>
            <a:r>
              <a:rPr lang="en-US" sz="3300" dirty="0" smtClean="0">
                <a:solidFill>
                  <a:srgbClr val="00B050"/>
                </a:solidFill>
              </a:rPr>
              <a:t>“</a:t>
            </a:r>
            <a:r>
              <a:rPr lang="en-US" sz="3300" dirty="0">
                <a:solidFill>
                  <a:srgbClr val="00B050"/>
                </a:solidFill>
              </a:rPr>
              <a:t>rough cut” of your story was the first draft of it. </a:t>
            </a:r>
          </a:p>
          <a:p>
            <a:pPr marL="0" indent="0">
              <a:buNone/>
            </a:pPr>
            <a:r>
              <a:rPr lang="en-US" sz="3300" dirty="0" smtClean="0"/>
              <a:t>Outcome: “Participate </a:t>
            </a:r>
            <a:r>
              <a:rPr lang="en-US" sz="3300" dirty="0"/>
              <a:t>effectively in writing groups and conferences</a:t>
            </a:r>
            <a:r>
              <a:rPr lang="en-US" sz="3300" dirty="0" smtClean="0"/>
              <a:t>.”</a:t>
            </a:r>
            <a:endParaRPr lang="en-US" sz="3300" dirty="0"/>
          </a:p>
          <a:p>
            <a:pPr marL="0" indent="0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You met with your instructor to finalize your </a:t>
            </a:r>
            <a:r>
              <a:rPr lang="en-US" sz="3300" dirty="0">
                <a:solidFill>
                  <a:srgbClr val="00B050"/>
                </a:solidFill>
              </a:rPr>
              <a:t>script, and you let </a:t>
            </a:r>
            <a:r>
              <a:rPr lang="en-US" sz="3300" dirty="0" smtClean="0">
                <a:solidFill>
                  <a:srgbClr val="00B050"/>
                </a:solidFill>
              </a:rPr>
              <a:t>others </a:t>
            </a:r>
            <a:r>
              <a:rPr lang="en-US" sz="3300" dirty="0">
                <a:solidFill>
                  <a:srgbClr val="00B050"/>
                </a:solidFill>
              </a:rPr>
              <a:t>see </a:t>
            </a:r>
            <a:r>
              <a:rPr lang="en-US" sz="3300" dirty="0" smtClean="0">
                <a:solidFill>
                  <a:srgbClr val="00B050"/>
                </a:solidFill>
              </a:rPr>
              <a:t>and respond to your </a:t>
            </a:r>
            <a:r>
              <a:rPr lang="en-US" sz="3300" dirty="0">
                <a:solidFill>
                  <a:srgbClr val="00B050"/>
                </a:solidFill>
              </a:rPr>
              <a:t>story as you worked on it. </a:t>
            </a:r>
          </a:p>
          <a:p>
            <a:pPr marL="0" indent="0">
              <a:buNone/>
            </a:pPr>
            <a:r>
              <a:rPr lang="en-US" sz="3300" dirty="0" smtClean="0"/>
              <a:t>Outcome: “Produce </a:t>
            </a:r>
            <a:r>
              <a:rPr lang="en-US" sz="3300" dirty="0"/>
              <a:t>edited, properly formatted essays</a:t>
            </a:r>
            <a:r>
              <a:rPr lang="en-US" sz="3300" dirty="0" smtClean="0"/>
              <a:t>.”</a:t>
            </a:r>
            <a:endParaRPr lang="en-US" sz="3300" dirty="0"/>
          </a:p>
          <a:p>
            <a:pPr marL="0" indent="0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You </a:t>
            </a:r>
            <a:r>
              <a:rPr lang="en-US" sz="3300" dirty="0">
                <a:solidFill>
                  <a:srgbClr val="00B050"/>
                </a:solidFill>
              </a:rPr>
              <a:t>polished your story, making your voice match the images you chose so </a:t>
            </a:r>
            <a:r>
              <a:rPr lang="en-US" sz="3300" dirty="0" smtClean="0">
                <a:solidFill>
                  <a:srgbClr val="00B050"/>
                </a:solidFill>
              </a:rPr>
              <a:t>that </a:t>
            </a:r>
            <a:r>
              <a:rPr lang="en-US" sz="3300" dirty="0">
                <a:solidFill>
                  <a:srgbClr val="00B050"/>
                </a:solidFill>
              </a:rPr>
              <a:t>the story would run seamlessly. This is the same as editing and </a:t>
            </a:r>
            <a:r>
              <a:rPr lang="en-US" sz="3300" dirty="0" smtClean="0">
                <a:solidFill>
                  <a:srgbClr val="00B050"/>
                </a:solidFill>
              </a:rPr>
              <a:t>applying </a:t>
            </a:r>
            <a:r>
              <a:rPr lang="en-US" sz="3300" dirty="0">
                <a:solidFill>
                  <a:srgbClr val="00B050"/>
                </a:solidFill>
              </a:rPr>
              <a:t>good formatting to writing.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1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Assignment </a:t>
            </a:r>
            <a:r>
              <a:rPr lang="en-US" dirty="0" err="1" smtClean="0"/>
              <a:t>Remediations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Problem-Solution Essay to Problem-Solution Website: </a:t>
            </a:r>
            <a:r>
              <a:rPr lang="en-US" dirty="0" smtClean="0">
                <a:hlinkClick r:id="rId2"/>
              </a:rPr>
              <a:t>http://solvepoverty.weebly.com/index.html</a:t>
            </a:r>
            <a:endParaRPr lang="en-US" dirty="0" smtClean="0"/>
          </a:p>
          <a:p>
            <a:r>
              <a:rPr lang="en-US" dirty="0" smtClean="0"/>
              <a:t>Argumentative Essay to Video Essay: </a:t>
            </a:r>
            <a:r>
              <a:rPr lang="en-US" dirty="0" smtClean="0">
                <a:hlinkClick r:id="rId3"/>
              </a:rPr>
              <a:t>http://youtu.be/JY3s7RNMzqY</a:t>
            </a:r>
            <a:endParaRPr lang="en-US" dirty="0" smtClean="0"/>
          </a:p>
          <a:p>
            <a:r>
              <a:rPr lang="en-US" dirty="0" smtClean="0"/>
              <a:t>Resume to </a:t>
            </a:r>
            <a:r>
              <a:rPr lang="en-US" dirty="0" err="1" smtClean="0"/>
              <a:t>ePortfolio</a:t>
            </a:r>
            <a:r>
              <a:rPr lang="en-US" dirty="0" smtClean="0"/>
              <a:t>: </a:t>
            </a:r>
            <a:r>
              <a:rPr lang="en-US" dirty="0" smtClean="0">
                <a:hlinkClick r:id="rId4"/>
              </a:rPr>
              <a:t>http://marjicarmien.wix.com/my-portfolio</a:t>
            </a:r>
            <a:endParaRPr lang="en-US" dirty="0" smtClean="0"/>
          </a:p>
          <a:p>
            <a:r>
              <a:rPr lang="en-US" dirty="0" smtClean="0"/>
              <a:t>Written analysis vs. Remix: </a:t>
            </a:r>
            <a:r>
              <a:rPr lang="en-US" dirty="0" smtClean="0">
                <a:hlinkClick r:id="rId5"/>
              </a:rPr>
              <a:t>http://youtu.be/35Ipu2vpwtk</a:t>
            </a:r>
            <a:endParaRPr lang="en-US" dirty="0" smtClean="0"/>
          </a:p>
          <a:p>
            <a:r>
              <a:rPr lang="en-US" dirty="0" smtClean="0"/>
              <a:t>Journalism Print Feature to Multimodal Web Feature: </a:t>
            </a:r>
            <a:r>
              <a:rPr lang="en-US" dirty="0" smtClean="0">
                <a:hlinkClick r:id="rId6"/>
              </a:rPr>
              <a:t>http://www.student.delta.edu/colleenkothbauer/eng216multimediawebpage/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vs. 200-Level New Media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Whereas in our developmental classes we engage in a standard set of practices, in our higher level, New Media Writing, we engage in more open experimentation.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For today’s journalists and other online writers, the ability to learn and adapt is key – as the medium and tools are ever evolving.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class aspires to what Howard Rheingold refers to as New Media </a:t>
            </a:r>
            <a:r>
              <a:rPr lang="en-US" dirty="0" err="1" smtClean="0"/>
              <a:t>Literacies</a:t>
            </a:r>
            <a:r>
              <a:rPr lang="en-US" dirty="0" smtClean="0"/>
              <a:t>, where play is heavily valued: </a:t>
            </a:r>
            <a:r>
              <a:rPr lang="en-US" dirty="0" smtClean="0">
                <a:hlinkClick r:id="rId2"/>
              </a:rPr>
              <a:t>www.newmedialiteracies.org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ask, what do you want to do in this review, story, website, etc., and then we figure out, collaboratively, how to do it.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457" y="329183"/>
            <a:ext cx="9720072" cy="1499616"/>
          </a:xfrm>
        </p:spPr>
        <p:txBody>
          <a:bodyPr/>
          <a:lstStyle/>
          <a:p>
            <a:r>
              <a:rPr lang="en-US" dirty="0" smtClean="0"/>
              <a:t>What video editing looks like</a:t>
            </a:r>
            <a:endParaRPr lang="en-US" dirty="0"/>
          </a:p>
        </p:txBody>
      </p:sp>
      <p:pic>
        <p:nvPicPr>
          <p:cNvPr id="6" name="Content Placeholder 5" descr="WeVideo - Google Chro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127" y="1589808"/>
            <a:ext cx="9028419" cy="4894119"/>
          </a:xfrm>
        </p:spPr>
      </p:pic>
    </p:spTree>
    <p:extLst>
      <p:ext uri="{BB962C8B-B14F-4D97-AF65-F5344CB8AC3E}">
        <p14:creationId xmlns:p14="http://schemas.microsoft.com/office/powerpoint/2010/main" val="363532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digital Assignments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0611" y="1750854"/>
            <a:ext cx="4754880" cy="822960"/>
          </a:xfrm>
        </p:spPr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30611" y="2512517"/>
            <a:ext cx="4754880" cy="393815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Some students enjoy the opportunity to express themselves creatively and welcome a change from familiar, “ho-hum” English class work.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Learning how to make multimedia projects serves as excellent professional development for some students.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spects of media production can reinforce important grammar concepts.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Video projects allow visual and aural learners to flourish.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517592" y="1756035"/>
            <a:ext cx="4754880" cy="822960"/>
          </a:xfrm>
        </p:spPr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433634" y="2512517"/>
            <a:ext cx="4922797" cy="382385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Some students find digital work too unconventional and struggle to connect them with their expectations of a “regular” writing class.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Some students resist learning new software and become mired in technical problems.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During production, most students need a lot of immediate feedback from an instructor.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Sometimes, the hunt for the perfect image (via Google, Facebook, etc.) distracts students and pulls them off schedule.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1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1417</TotalTime>
  <Words>914</Words>
  <Application>Microsoft Office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Tw Cen MT</vt:lpstr>
      <vt:lpstr>Tw Cen MT Condensed</vt:lpstr>
      <vt:lpstr>Wingdings</vt:lpstr>
      <vt:lpstr>Wingdings 3</vt:lpstr>
      <vt:lpstr>Integral</vt:lpstr>
      <vt:lpstr>The power of show: Experimenting with MultiModal Composition</vt:lpstr>
      <vt:lpstr>Why Go Multimodal?</vt:lpstr>
      <vt:lpstr>Remediation: From Personal essay to digital story</vt:lpstr>
      <vt:lpstr>Digital storytelling: A THREE-WEEK PROJECT</vt:lpstr>
      <vt:lpstr>Digital Storytelling and Learning OUTCOMES</vt:lpstr>
      <vt:lpstr>Other Assignment Remediations</vt:lpstr>
      <vt:lpstr>Developmental vs. 200-Level New Media Writing</vt:lpstr>
      <vt:lpstr>What video editing looks like</vt:lpstr>
      <vt:lpstr>Pros and cons of digital Assignments</vt:lpstr>
      <vt:lpstr>Digital Tools and Training Resources</vt:lpstr>
      <vt:lpstr>Digital Story Examples</vt:lpstr>
      <vt:lpstr>Questions? </vt:lpstr>
      <vt:lpstr>Contact information</vt:lpstr>
    </vt:vector>
  </TitlesOfParts>
  <Company>Delta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show: Experimenting with MultiModal Composition</dc:title>
  <dc:creator>Smith, Lauren - Faculty &lt;laurensmith3@delta.edu&gt;</dc:creator>
  <cp:lastModifiedBy>Smith, Lauren - Faculty &lt;laurensmith3@delta.edu&gt;</cp:lastModifiedBy>
  <cp:revision>31</cp:revision>
  <dcterms:created xsi:type="dcterms:W3CDTF">2014-09-27T20:10:24Z</dcterms:created>
  <dcterms:modified xsi:type="dcterms:W3CDTF">2015-08-19T00:02:46Z</dcterms:modified>
</cp:coreProperties>
</file>